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Relationships xmlns="http://schemas.openxmlformats.org/package/2006/relationships"><Relationship Target="ppt/presentation.xml" Type="http://schemas.openxmlformats.org/officeDocument/2006/relationships/officeDocument" Id="rId1"></Relationship><Relationship Target="docProps/core.xml" Type="http://schemas.openxmlformats.org/package/2006/relationships/metadata/core-properties" Id="rId2"></Relationship><Relationship Target="docProps/app.xml" Type="http://schemas.openxmlformats.org/officeDocument/2006/relationships/extended-properties" Id="rId3"></Relationship></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263" r:id="rId3"/>
    <p:sldId id="257" r:id="rId4"/>
    <p:sldId id="258" r:id="rId5"/>
    <p:sldId id="259" r:id="rId6"/>
    <p:sldId id="260" r:id="rId7"/>
    <p:sldId id="26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0" autoAdjust="0"/>
    <p:restoredTop sz="94660"/>
  </p:normalViewPr>
  <p:slideViewPr>
    <p:cSldViewPr snapToGrid="0">
      <p:cViewPr varScale="1">
        <p:scale>
          <a:sx n="93" d="100"/>
          <a:sy n="93" d="100"/>
        </p:scale>
        <p:origin x="92" y="280"/>
      </p:cViewPr>
      <p:guideLst/>
    </p:cSldViewPr>
  </p:slideViewPr>
  <p:notesTextViewPr>
    <p:cViewPr>
      <p:scale>
        <a:sx n="1" d="1"/>
        <a:sy n="1" d="1"/>
      </p:scale>
      <p:origin x="0" y="0"/>
    </p:cViewPr>
  </p:notesTextViewPr>
  <p:gridSpacing cx="76200" cy="76200"/>
</p:viewPr>
</file>

<file path=ppt/_rels/presentation.xml.rels><?xml version="1.0" encoding="UTF-8" ?><Relationships xmlns="http://schemas.openxmlformats.org/package/2006/relationships"><Relationship Target="slides/slide7.xml" Type="http://schemas.openxmlformats.org/officeDocument/2006/relationships/slide" Id="rId8"></Relationship><Relationship Target="slides/slide2.xml" Type="http://schemas.openxmlformats.org/officeDocument/2006/relationships/slide" Id="rId3"></Relationship><Relationship Target="slides/slide6.xml" Type="http://schemas.openxmlformats.org/officeDocument/2006/relationships/slide" Id="rId7"></Relationship><Relationship Target="tableStyles.xml" Type="http://schemas.openxmlformats.org/officeDocument/2006/relationships/tableStyles" Id="rId12"></Relationship><Relationship Target="slides/slide1.xml" Type="http://schemas.openxmlformats.org/officeDocument/2006/relationships/slide" Id="rId2"></Relationship><Relationship Target="slideMasters/slideMaster1.xml" Type="http://schemas.openxmlformats.org/officeDocument/2006/relationships/slideMaster" Id="rId1"></Relationship><Relationship Target="slides/slide5.xml" Type="http://schemas.openxmlformats.org/officeDocument/2006/relationships/slide" Id="rId6"></Relationship><Relationship Target="theme/theme1.xml" Type="http://schemas.openxmlformats.org/officeDocument/2006/relationships/theme" Id="rId11"></Relationship><Relationship Target="slides/slide4.xml" Type="http://schemas.openxmlformats.org/officeDocument/2006/relationships/slide" Id="rId5"></Relationship><Relationship Target="viewProps.xml" Type="http://schemas.openxmlformats.org/officeDocument/2006/relationships/viewProps" Id="rId10"></Relationship><Relationship Target="slides/slide3.xml" Type="http://schemas.openxmlformats.org/officeDocument/2006/relationships/slide" Id="rId4"></Relationship><Relationship Target="presProps.xml" Type="http://schemas.openxmlformats.org/officeDocument/2006/relationships/presProps" Id="rId9"></Relationship></Relationships>
</file>

<file path=ppt/slideLayouts/_rels/slideLayout1.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10.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11.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2.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3.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4.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5.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6.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7.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8.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_rels/slideLayout9.xml.rels><?xml version="1.0" encoding="UTF-8" ?><Relationships xmlns="http://schemas.openxmlformats.org/package/2006/relationships"><Relationship Target="../slideMasters/slideMaster1.xml" Type="http://schemas.openxmlformats.org/officeDocument/2006/relationships/slideMaster" Id="rId1"></Relationshi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4C604-2413-4FA7-A0FE-8A71EBFA85BA}" type="datetimeFigureOut">
              <a:rPr lang="en-US" smtClean="0"/>
              <a:t>4/20/2023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FA0D19-37A6-49A6-AE2B-0909F0550BA8}" type="slidenum">
              <a:rPr lang="en-US" smtClean="0"/>
              <a:t>‹#›</a:t>
            </a:fld>
            <a:endParaRPr lang="en-US" dirty="0"/>
          </a:p>
        </p:txBody>
      </p:sp>
    </p:spTree>
    <p:extLst>
      <p:ext uri="{BB962C8B-B14F-4D97-AF65-F5344CB8AC3E}">
        <p14:creationId xmlns:p14="http://schemas.microsoft.com/office/powerpoint/2010/main" val="1756321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4C604-2413-4FA7-A0FE-8A71EBFA85BA}" type="datetimeFigureOut">
              <a:rPr lang="en-US" smtClean="0"/>
              <a:t>4/20/2023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FA0D19-37A6-49A6-AE2B-0909F0550BA8}" type="slidenum">
              <a:rPr lang="en-US" smtClean="0"/>
              <a:t>‹#›</a:t>
            </a:fld>
            <a:endParaRPr lang="en-US" dirty="0"/>
          </a:p>
        </p:txBody>
      </p:sp>
    </p:spTree>
    <p:extLst>
      <p:ext uri="{BB962C8B-B14F-4D97-AF65-F5344CB8AC3E}">
        <p14:creationId xmlns:p14="http://schemas.microsoft.com/office/powerpoint/2010/main" val="3890703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4C604-2413-4FA7-A0FE-8A71EBFA85BA}" type="datetimeFigureOut">
              <a:rPr lang="en-US" smtClean="0"/>
              <a:t>4/20/2023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FA0D19-37A6-49A6-AE2B-0909F0550BA8}" type="slidenum">
              <a:rPr lang="en-US" smtClean="0"/>
              <a:t>‹#›</a:t>
            </a:fld>
            <a:endParaRPr lang="en-US" dirty="0"/>
          </a:p>
        </p:txBody>
      </p:sp>
    </p:spTree>
    <p:extLst>
      <p:ext uri="{BB962C8B-B14F-4D97-AF65-F5344CB8AC3E}">
        <p14:creationId xmlns:p14="http://schemas.microsoft.com/office/powerpoint/2010/main" val="2575539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4C604-2413-4FA7-A0FE-8A71EBFA85BA}" type="datetimeFigureOut">
              <a:rPr lang="en-US" smtClean="0"/>
              <a:t>4/20/2023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FA0D19-37A6-49A6-AE2B-0909F0550BA8}" type="slidenum">
              <a:rPr lang="en-US" smtClean="0"/>
              <a:t>‹#›</a:t>
            </a:fld>
            <a:endParaRPr lang="en-US" dirty="0"/>
          </a:p>
        </p:txBody>
      </p:sp>
    </p:spTree>
    <p:extLst>
      <p:ext uri="{BB962C8B-B14F-4D97-AF65-F5344CB8AC3E}">
        <p14:creationId xmlns:p14="http://schemas.microsoft.com/office/powerpoint/2010/main" val="1773864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FC4C604-2413-4FA7-A0FE-8A71EBFA85BA}" type="datetimeFigureOut">
              <a:rPr lang="en-US" smtClean="0"/>
              <a:t>4/20/2023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FA0D19-37A6-49A6-AE2B-0909F0550BA8}" type="slidenum">
              <a:rPr lang="en-US" smtClean="0"/>
              <a:t>‹#›</a:t>
            </a:fld>
            <a:endParaRPr lang="en-US" dirty="0"/>
          </a:p>
        </p:txBody>
      </p:sp>
    </p:spTree>
    <p:extLst>
      <p:ext uri="{BB962C8B-B14F-4D97-AF65-F5344CB8AC3E}">
        <p14:creationId xmlns:p14="http://schemas.microsoft.com/office/powerpoint/2010/main" val="2697039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4C604-2413-4FA7-A0FE-8A71EBFA85BA}" type="datetimeFigureOut">
              <a:rPr lang="en-US" smtClean="0"/>
              <a:t>4/20/2023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1FA0D19-37A6-49A6-AE2B-0909F0550BA8}" type="slidenum">
              <a:rPr lang="en-US" smtClean="0"/>
              <a:t>‹#›</a:t>
            </a:fld>
            <a:endParaRPr lang="en-US" dirty="0"/>
          </a:p>
        </p:txBody>
      </p:sp>
    </p:spTree>
    <p:extLst>
      <p:ext uri="{BB962C8B-B14F-4D97-AF65-F5344CB8AC3E}">
        <p14:creationId xmlns:p14="http://schemas.microsoft.com/office/powerpoint/2010/main" val="158261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4C604-2413-4FA7-A0FE-8A71EBFA85BA}" type="datetimeFigureOut">
              <a:rPr lang="en-US" smtClean="0"/>
              <a:t>4/20/2023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1FA0D19-37A6-49A6-AE2B-0909F0550BA8}" type="slidenum">
              <a:rPr lang="en-US" smtClean="0"/>
              <a:t>‹#›</a:t>
            </a:fld>
            <a:endParaRPr lang="en-US" dirty="0"/>
          </a:p>
        </p:txBody>
      </p:sp>
    </p:spTree>
    <p:extLst>
      <p:ext uri="{BB962C8B-B14F-4D97-AF65-F5344CB8AC3E}">
        <p14:creationId xmlns:p14="http://schemas.microsoft.com/office/powerpoint/2010/main" val="3898144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C4C604-2413-4FA7-A0FE-8A71EBFA85BA}" type="datetimeFigureOut">
              <a:rPr lang="en-US" smtClean="0"/>
              <a:t>4/20/2023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1FA0D19-37A6-49A6-AE2B-0909F0550BA8}" type="slidenum">
              <a:rPr lang="en-US" smtClean="0"/>
              <a:t>‹#›</a:t>
            </a:fld>
            <a:endParaRPr lang="en-US" dirty="0"/>
          </a:p>
        </p:txBody>
      </p:sp>
    </p:spTree>
    <p:extLst>
      <p:ext uri="{BB962C8B-B14F-4D97-AF65-F5344CB8AC3E}">
        <p14:creationId xmlns:p14="http://schemas.microsoft.com/office/powerpoint/2010/main" val="3823580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4C604-2413-4FA7-A0FE-8A71EBFA85BA}" type="datetimeFigureOut">
              <a:rPr lang="en-US" smtClean="0"/>
              <a:t>4/20/2023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1FA0D19-37A6-49A6-AE2B-0909F0550BA8}" type="slidenum">
              <a:rPr lang="en-US" smtClean="0"/>
              <a:t>‹#›</a:t>
            </a:fld>
            <a:endParaRPr lang="en-US" dirty="0"/>
          </a:p>
        </p:txBody>
      </p:sp>
    </p:spTree>
    <p:extLst>
      <p:ext uri="{BB962C8B-B14F-4D97-AF65-F5344CB8AC3E}">
        <p14:creationId xmlns:p14="http://schemas.microsoft.com/office/powerpoint/2010/main" val="112210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FC4C604-2413-4FA7-A0FE-8A71EBFA85BA}" type="datetimeFigureOut">
              <a:rPr lang="en-US" smtClean="0"/>
              <a:t>4/20/2023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1FA0D19-37A6-49A6-AE2B-0909F0550BA8}" type="slidenum">
              <a:rPr lang="en-US" smtClean="0"/>
              <a:t>‹#›</a:t>
            </a:fld>
            <a:endParaRPr lang="en-US" dirty="0"/>
          </a:p>
        </p:txBody>
      </p:sp>
    </p:spTree>
    <p:extLst>
      <p:ext uri="{BB962C8B-B14F-4D97-AF65-F5344CB8AC3E}">
        <p14:creationId xmlns:p14="http://schemas.microsoft.com/office/powerpoint/2010/main" val="957410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FC4C604-2413-4FA7-A0FE-8A71EBFA85BA}" type="datetimeFigureOut">
              <a:rPr lang="en-US" smtClean="0"/>
              <a:t>4/20/2023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1FA0D19-37A6-49A6-AE2B-0909F0550BA8}" type="slidenum">
              <a:rPr lang="en-US" smtClean="0"/>
              <a:t>‹#›</a:t>
            </a:fld>
            <a:endParaRPr lang="en-US" dirty="0"/>
          </a:p>
        </p:txBody>
      </p:sp>
    </p:spTree>
    <p:extLst>
      <p:ext uri="{BB962C8B-B14F-4D97-AF65-F5344CB8AC3E}">
        <p14:creationId xmlns:p14="http://schemas.microsoft.com/office/powerpoint/2010/main" val="3551302037"/>
      </p:ext>
    </p:extLst>
  </p:cSld>
  <p:clrMapOvr>
    <a:masterClrMapping/>
  </p:clrMapOvr>
</p:sldLayout>
</file>

<file path=ppt/slideMasters/_rels/slideMaster1.xml.rels><?xml version="1.0" encoding="UTF-8" ?><Relationships xmlns="http://schemas.openxmlformats.org/package/2006/relationships"><Relationship Target="../slideLayouts/slideLayout8.xml" Type="http://schemas.openxmlformats.org/officeDocument/2006/relationships/slideLayout" Id="rId8"></Relationship><Relationship Target="../slideLayouts/slideLayout3.xml" Type="http://schemas.openxmlformats.org/officeDocument/2006/relationships/slideLayout" Id="rId3"></Relationship><Relationship Target="../slideLayouts/slideLayout7.xml" Type="http://schemas.openxmlformats.org/officeDocument/2006/relationships/slideLayout" Id="rId7"></Relationship><Relationship Target="../theme/theme1.xml" Type="http://schemas.openxmlformats.org/officeDocument/2006/relationships/theme" Id="rId12"></Relationship><Relationship Target="../slideLayouts/slideLayout2.xml" Type="http://schemas.openxmlformats.org/officeDocument/2006/relationships/slideLayout" Id="rId2"></Relationship><Relationship Target="../slideLayouts/slideLayout1.xml" Type="http://schemas.openxmlformats.org/officeDocument/2006/relationships/slideLayout" Id="rId1"></Relationship><Relationship Target="../slideLayouts/slideLayout6.xml" Type="http://schemas.openxmlformats.org/officeDocument/2006/relationships/slideLayout" Id="rId6"></Relationship><Relationship Target="../slideLayouts/slideLayout11.xml" Type="http://schemas.openxmlformats.org/officeDocument/2006/relationships/slideLayout" Id="rId11"></Relationship><Relationship Target="../slideLayouts/slideLayout5.xml" Type="http://schemas.openxmlformats.org/officeDocument/2006/relationships/slideLayout" Id="rId5"></Relationship><Relationship Target="../slideLayouts/slideLayout10.xml" Type="http://schemas.openxmlformats.org/officeDocument/2006/relationships/slideLayout" Id="rId10"></Relationship><Relationship Target="../slideLayouts/slideLayout4.xml" Type="http://schemas.openxmlformats.org/officeDocument/2006/relationships/slideLayout" Id="rId4"></Relationship><Relationship Target="../slideLayouts/slideLayout9.xml" Type="http://schemas.openxmlformats.org/officeDocument/2006/relationships/slideLayout" Id="rId9"></Relationshi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C4C604-2413-4FA7-A0FE-8A71EBFA85BA}" type="datetimeFigureOut">
              <a:rPr lang="en-US" smtClean="0"/>
              <a:t>4/20/2023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FA0D19-37A6-49A6-AE2B-0909F0550BA8}" type="slidenum">
              <a:rPr lang="en-US" smtClean="0"/>
              <a:t>‹#›</a:t>
            </a:fld>
            <a:endParaRPr lang="en-US" dirty="0"/>
          </a:p>
        </p:txBody>
      </p:sp>
    </p:spTree>
    <p:extLst>
      <p:ext uri="{BB962C8B-B14F-4D97-AF65-F5344CB8AC3E}">
        <p14:creationId xmlns:p14="http://schemas.microsoft.com/office/powerpoint/2010/main" val="2641027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Relationships xmlns="http://schemas.openxmlformats.org/package/2006/relationships"><Relationship Target="../slideLayouts/slideLayout1.xml" Type="http://schemas.openxmlformats.org/officeDocument/2006/relationships/slideLayout" Id="rId1"></Relationship></Relationships>
</file>

<file path=ppt/slides/_rels/slide2.xml.rels><?xml version="1.0" encoding="UTF-8" ?><Relationships xmlns="http://schemas.openxmlformats.org/package/2006/relationships"><Relationship Target="../slideLayouts/slideLayout2.xml" Type="http://schemas.openxmlformats.org/officeDocument/2006/relationships/slideLayout" Id="rId3"></Relationship><Relationship Target="../media/media1.mp4" Type="http://schemas.openxmlformats.org/officeDocument/2006/relationships/video" Id="rId2"></Relationship><Relationship Target="../media/media1.mp4" Type="http://schemas.microsoft.com/office/2007/relationships/media" Id="rId1"></Relationship><Relationship Target="../media/image1.png" Type="http://schemas.openxmlformats.org/officeDocument/2006/relationships/image" Id="rId4"></Relationship></Relationships>
</file>

<file path=ppt/slides/_rels/slide3.xml.rels><?xml version="1.0" encoding="UTF-8" ?><Relationships xmlns="http://schemas.openxmlformats.org/package/2006/relationships"><Relationship Target="../slideLayouts/slideLayout2.xml" Type="http://schemas.openxmlformats.org/officeDocument/2006/relationships/slideLayout" Id="rId1"></Relationship></Relationships>
</file>

<file path=ppt/slides/_rels/slide4.xml.rels><?xml version="1.0" encoding="UTF-8" ?><Relationships xmlns="http://schemas.openxmlformats.org/package/2006/relationships"><Relationship Target="../slideLayouts/slideLayout2.xml" Type="http://schemas.openxmlformats.org/officeDocument/2006/relationships/slideLayout" Id="rId1"></Relationship></Relationships>
</file>

<file path=ppt/slides/_rels/slide5.xml.rels><?xml version="1.0" encoding="UTF-8" ?><Relationships xmlns="http://schemas.openxmlformats.org/package/2006/relationships"><Relationship Target="../slideLayouts/slideLayout2.xml" Type="http://schemas.openxmlformats.org/officeDocument/2006/relationships/slideLayout" Id="rId1"></Relationship></Relationships>
</file>

<file path=ppt/slides/_rels/slide6.xml.rels><?xml version="1.0" encoding="UTF-8" ?><Relationships xmlns="http://schemas.openxmlformats.org/package/2006/relationships"><Relationship Target="../slideLayouts/slideLayout2.xml" Type="http://schemas.openxmlformats.org/officeDocument/2006/relationships/slideLayout" Id="rId1"></Relationship></Relationships>
</file>

<file path=ppt/slides/_rels/slide7.xml.rels><?xml version="1.0" encoding="UTF-8" ?><Relationships xmlns="http://schemas.openxmlformats.org/package/2006/relationships"><Relationship Target="../slideLayouts/slideLayout2.xml" Type="http://schemas.openxmlformats.org/officeDocument/2006/relationships/slideLayout" Id="rId1"></Relationshi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572711"/>
          </a:xfrm>
        </p:spPr>
        <p:txBody>
          <a:bodyPr>
            <a:normAutofit/>
          </a:bodyPr>
          <a:lstStyle/>
          <a:p>
            <a:r>
              <a:rPr lang="en-US" sz="5400" b="1" dirty="0" smtClean="0">
                <a:solidFill>
                  <a:schemeClr val="accent1">
                    <a:lumMod val="75000"/>
                  </a:schemeClr>
                </a:solidFill>
                <a:latin typeface="+mn-lt"/>
              </a:rPr>
              <a:t>Gannett v. Twp. of Neptune </a:t>
            </a:r>
            <a:endParaRPr lang="en-US" sz="5400" b="1" dirty="0">
              <a:solidFill>
                <a:schemeClr val="accent1">
                  <a:lumMod val="75000"/>
                </a:schemeClr>
              </a:solidFill>
              <a:latin typeface="+mn-lt"/>
            </a:endParaRPr>
          </a:p>
        </p:txBody>
      </p:sp>
      <p:sp>
        <p:nvSpPr>
          <p:cNvPr id="3" name="Subtitle 2"/>
          <p:cNvSpPr>
            <a:spLocks noGrp="1"/>
          </p:cNvSpPr>
          <p:nvPr>
            <p:ph type="subTitle" idx="1"/>
          </p:nvPr>
        </p:nvSpPr>
        <p:spPr>
          <a:xfrm>
            <a:off x="1524000" y="3148836"/>
            <a:ext cx="9144000" cy="2997582"/>
          </a:xfrm>
        </p:spPr>
        <p:txBody>
          <a:bodyPr>
            <a:normAutofit fontScale="70000" lnSpcReduction="20000"/>
          </a:bodyPr>
          <a:lstStyle/>
          <a:p>
            <a:r>
              <a:rPr lang="en-US" sz="7700" b="1" dirty="0" smtClean="0">
                <a:solidFill>
                  <a:srgbClr val="C00000"/>
                </a:solidFill>
              </a:rPr>
              <a:t>Common Law Right of Access </a:t>
            </a:r>
          </a:p>
          <a:p>
            <a:endParaRPr lang="en-US" sz="4800" b="1" dirty="0">
              <a:solidFill>
                <a:schemeClr val="accent5">
                  <a:lumMod val="60000"/>
                  <a:lumOff val="40000"/>
                </a:schemeClr>
              </a:solidFill>
            </a:endParaRPr>
          </a:p>
          <a:p>
            <a:r>
              <a:rPr lang="en-US" sz="4500" b="1" i="1" dirty="0" smtClean="0">
                <a:solidFill>
                  <a:schemeClr val="accent1">
                    <a:lumMod val="75000"/>
                  </a:schemeClr>
                </a:solidFill>
              </a:rPr>
              <a:t>New Jersey Press Association </a:t>
            </a:r>
          </a:p>
          <a:p>
            <a:r>
              <a:rPr lang="en-US" sz="4500" b="1" i="1" dirty="0" smtClean="0">
                <a:solidFill>
                  <a:schemeClr val="accent1">
                    <a:lumMod val="75000"/>
                  </a:schemeClr>
                </a:solidFill>
              </a:rPr>
              <a:t>College Awards Luncheon </a:t>
            </a:r>
          </a:p>
          <a:p>
            <a:r>
              <a:rPr lang="en-US" sz="4500" b="1" i="1" dirty="0" smtClean="0">
                <a:solidFill>
                  <a:schemeClr val="accent1">
                    <a:lumMod val="75000"/>
                  </a:schemeClr>
                </a:solidFill>
              </a:rPr>
              <a:t>April 22, 2023</a:t>
            </a:r>
            <a:endParaRPr lang="en-US" sz="4500" b="1" i="1" dirty="0">
              <a:solidFill>
                <a:schemeClr val="accent1">
                  <a:lumMod val="75000"/>
                </a:schemeClr>
              </a:solidFill>
            </a:endParaRPr>
          </a:p>
        </p:txBody>
      </p:sp>
    </p:spTree>
    <p:extLst>
      <p:ext uri="{BB962C8B-B14F-4D97-AF65-F5344CB8AC3E}">
        <p14:creationId xmlns:p14="http://schemas.microsoft.com/office/powerpoint/2010/main" val="696051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349" y="162403"/>
            <a:ext cx="10515600" cy="1325563"/>
          </a:xfrm>
        </p:spPr>
        <p:txBody>
          <a:bodyPr/>
          <a:lstStyle/>
          <a:p>
            <a:pPr algn="ctr"/>
            <a:r>
              <a:rPr lang="en-US" b="1" u="sng" dirty="0" smtClean="0">
                <a:solidFill>
                  <a:srgbClr val="C00000"/>
                </a:solidFill>
              </a:rPr>
              <a:t>June 16, 2015 </a:t>
            </a:r>
            <a:endParaRPr lang="en-US" b="1" u="sng" dirty="0">
              <a:solidFill>
                <a:srgbClr val="C00000"/>
              </a:solidFill>
            </a:endParaRPr>
          </a:p>
        </p:txBody>
      </p:sp>
      <p:pic>
        <p:nvPicPr>
          <p:cNvPr id="3" name="Dashboard camer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22744" y="1324337"/>
            <a:ext cx="10012102" cy="5182810"/>
          </a:xfrm>
          <a:prstGeom prst="rect">
            <a:avLst/>
          </a:prstGeom>
        </p:spPr>
      </p:pic>
    </p:spTree>
    <p:extLst>
      <p:ext uri="{BB962C8B-B14F-4D97-AF65-F5344CB8AC3E}">
        <p14:creationId xmlns:p14="http://schemas.microsoft.com/office/powerpoint/2010/main" val="7533609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C00000"/>
                </a:solidFill>
              </a:rPr>
              <a:t>Vaughn Index </a:t>
            </a:r>
            <a:endParaRPr lang="en-US"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13334488"/>
              </p:ext>
            </p:extLst>
          </p:nvPr>
        </p:nvGraphicFramePr>
        <p:xfrm>
          <a:off x="838200" y="1825625"/>
          <a:ext cx="10515600" cy="411988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3940233609"/>
                    </a:ext>
                  </a:extLst>
                </a:gridCol>
                <a:gridCol w="2103120">
                  <a:extLst>
                    <a:ext uri="{9D8B030D-6E8A-4147-A177-3AD203B41FA5}">
                      <a16:colId xmlns:a16="http://schemas.microsoft.com/office/drawing/2014/main" val="2839627373"/>
                    </a:ext>
                  </a:extLst>
                </a:gridCol>
                <a:gridCol w="2103120">
                  <a:extLst>
                    <a:ext uri="{9D8B030D-6E8A-4147-A177-3AD203B41FA5}">
                      <a16:colId xmlns:a16="http://schemas.microsoft.com/office/drawing/2014/main" val="2808183859"/>
                    </a:ext>
                  </a:extLst>
                </a:gridCol>
                <a:gridCol w="2103120">
                  <a:extLst>
                    <a:ext uri="{9D8B030D-6E8A-4147-A177-3AD203B41FA5}">
                      <a16:colId xmlns:a16="http://schemas.microsoft.com/office/drawing/2014/main" val="2223765183"/>
                    </a:ext>
                  </a:extLst>
                </a:gridCol>
                <a:gridCol w="2103120">
                  <a:extLst>
                    <a:ext uri="{9D8B030D-6E8A-4147-A177-3AD203B41FA5}">
                      <a16:colId xmlns:a16="http://schemas.microsoft.com/office/drawing/2014/main" val="885113070"/>
                    </a:ext>
                  </a:extLst>
                </a:gridCol>
              </a:tblGrid>
              <a:tr h="370840">
                <a:tc>
                  <a:txBody>
                    <a:bodyPr/>
                    <a:lstStyle/>
                    <a:p>
                      <a:pPr algn="ctr"/>
                      <a:r>
                        <a:rPr lang="en-US" dirty="0" smtClean="0"/>
                        <a:t>(A)</a:t>
                      </a:r>
                      <a:endParaRPr lang="en-US" dirty="0"/>
                    </a:p>
                  </a:txBody>
                  <a:tcPr/>
                </a:tc>
                <a:tc>
                  <a:txBody>
                    <a:bodyPr/>
                    <a:lstStyle/>
                    <a:p>
                      <a:pPr algn="ctr"/>
                      <a:r>
                        <a:rPr lang="en-US" dirty="0" smtClean="0"/>
                        <a:t>(B)</a:t>
                      </a:r>
                      <a:endParaRPr lang="en-US" dirty="0"/>
                    </a:p>
                  </a:txBody>
                  <a:tcPr/>
                </a:tc>
                <a:tc>
                  <a:txBody>
                    <a:bodyPr/>
                    <a:lstStyle/>
                    <a:p>
                      <a:pPr algn="ctr"/>
                      <a:r>
                        <a:rPr lang="en-US" dirty="0" smtClean="0"/>
                        <a:t>(C)</a:t>
                      </a:r>
                      <a:endParaRPr lang="en-US" dirty="0"/>
                    </a:p>
                  </a:txBody>
                  <a:tcPr/>
                </a:tc>
                <a:tc>
                  <a:txBody>
                    <a:bodyPr/>
                    <a:lstStyle/>
                    <a:p>
                      <a:pPr algn="ctr"/>
                      <a:r>
                        <a:rPr lang="en-US" dirty="0" smtClean="0"/>
                        <a:t>(D)</a:t>
                      </a:r>
                      <a:endParaRPr lang="en-US" dirty="0"/>
                    </a:p>
                  </a:txBody>
                  <a:tcPr/>
                </a:tc>
                <a:tc>
                  <a:txBody>
                    <a:bodyPr/>
                    <a:lstStyle/>
                    <a:p>
                      <a:pPr algn="ctr"/>
                      <a:r>
                        <a:rPr lang="en-US" dirty="0" smtClean="0"/>
                        <a:t>(E)</a:t>
                      </a:r>
                      <a:endParaRPr lang="en-US" dirty="0"/>
                    </a:p>
                  </a:txBody>
                  <a:tcPr/>
                </a:tc>
                <a:extLst>
                  <a:ext uri="{0D108BD9-81ED-4DB2-BD59-A6C34878D82A}">
                    <a16:rowId xmlns:a16="http://schemas.microsoft.com/office/drawing/2014/main" val="2797865366"/>
                  </a:ext>
                </a:extLst>
              </a:tr>
              <a:tr h="370840">
                <a:tc>
                  <a:txBody>
                    <a:bodyPr/>
                    <a:lstStyle/>
                    <a:p>
                      <a:r>
                        <a:rPr lang="en-US" b="1" dirty="0" smtClean="0"/>
                        <a:t>List of all records responsive to Requestor’s OPRA request (include the number of pages for each record).</a:t>
                      </a:r>
                      <a:endParaRPr lang="en-US" b="1" dirty="0"/>
                    </a:p>
                  </a:txBody>
                  <a:tcPr/>
                </a:tc>
                <a:tc>
                  <a:txBody>
                    <a:bodyPr/>
                    <a:lstStyle/>
                    <a:p>
                      <a:r>
                        <a:rPr lang="en-US" b="1" dirty="0" smtClean="0"/>
                        <a:t>List</a:t>
                      </a:r>
                      <a:r>
                        <a:rPr lang="en-US" b="1" baseline="0" dirty="0" smtClean="0"/>
                        <a:t> of all records provided to Requestor, in their </a:t>
                      </a:r>
                      <a:r>
                        <a:rPr lang="en-US" b="1" u="sng" baseline="0" dirty="0" smtClean="0"/>
                        <a:t>entirety</a:t>
                      </a:r>
                      <a:r>
                        <a:rPr lang="en-US" b="1" u="none" baseline="0" dirty="0" smtClean="0"/>
                        <a:t> or </a:t>
                      </a:r>
                      <a:r>
                        <a:rPr lang="en-US" b="1" u="sng" baseline="0" dirty="0" smtClean="0"/>
                        <a:t>with redactions</a:t>
                      </a:r>
                      <a:r>
                        <a:rPr lang="en-US" b="1" u="none" baseline="0" dirty="0" smtClean="0"/>
                        <a:t> (include the </a:t>
                      </a:r>
                      <a:r>
                        <a:rPr lang="en-US" b="1" u="sng" baseline="0" dirty="0" smtClean="0"/>
                        <a:t>date</a:t>
                      </a:r>
                      <a:r>
                        <a:rPr lang="en-US" b="1" u="none" baseline="0" dirty="0" smtClean="0"/>
                        <a:t> such records were provided). </a:t>
                      </a:r>
                      <a:endParaRPr lang="en-US" b="1" dirty="0"/>
                    </a:p>
                  </a:txBody>
                  <a:tcPr/>
                </a:tc>
                <a:tc>
                  <a:txBody>
                    <a:bodyPr/>
                    <a:lstStyle/>
                    <a:p>
                      <a:r>
                        <a:rPr lang="en-US" b="1" dirty="0" smtClean="0"/>
                        <a:t>If records were disclosed with redactions, give a general nature description of the redactions. </a:t>
                      </a:r>
                      <a:endParaRPr lang="en-US" b="1" dirty="0"/>
                    </a:p>
                  </a:txBody>
                  <a:tcPr/>
                </a:tc>
                <a:tc>
                  <a:txBody>
                    <a:bodyPr/>
                    <a:lstStyle/>
                    <a:p>
                      <a:r>
                        <a:rPr lang="en-US" b="1" dirty="0" smtClean="0"/>
                        <a:t>If records were denied in their entirety, give</a:t>
                      </a:r>
                      <a:r>
                        <a:rPr lang="en-US" b="1" baseline="0" dirty="0" smtClean="0"/>
                        <a:t> a general nature description of the record. </a:t>
                      </a:r>
                      <a:endParaRPr lang="en-US" b="1" dirty="0"/>
                    </a:p>
                  </a:txBody>
                  <a:tcPr/>
                </a:tc>
                <a:tc>
                  <a:txBody>
                    <a:bodyPr/>
                    <a:lstStyle/>
                    <a:p>
                      <a:r>
                        <a:rPr lang="en-US" b="1" dirty="0" smtClean="0"/>
                        <a:t>List the legal explanation and</a:t>
                      </a:r>
                      <a:r>
                        <a:rPr lang="en-US" b="1" baseline="0" dirty="0" smtClean="0"/>
                        <a:t> statutory citation for the denial of access to records in their </a:t>
                      </a:r>
                      <a:r>
                        <a:rPr lang="en-US" b="1" u="sng" baseline="0" dirty="0" smtClean="0"/>
                        <a:t>entirety</a:t>
                      </a:r>
                      <a:r>
                        <a:rPr lang="en-US" b="1" u="none" baseline="0" dirty="0" smtClean="0"/>
                        <a:t> or </a:t>
                      </a:r>
                      <a:r>
                        <a:rPr lang="en-US" b="1" u="sng" baseline="0" dirty="0" smtClean="0"/>
                        <a:t>with redactions</a:t>
                      </a:r>
                      <a:r>
                        <a:rPr lang="en-US" b="1" u="none" baseline="0" dirty="0" smtClean="0"/>
                        <a:t>. </a:t>
                      </a:r>
                      <a:endParaRPr lang="en-US" b="1" dirty="0"/>
                    </a:p>
                  </a:txBody>
                  <a:tcPr/>
                </a:tc>
                <a:extLst>
                  <a:ext uri="{0D108BD9-81ED-4DB2-BD59-A6C34878D82A}">
                    <a16:rowId xmlns:a16="http://schemas.microsoft.com/office/drawing/2014/main" val="209964700"/>
                  </a:ext>
                </a:extLst>
              </a:tr>
              <a:tr h="370840">
                <a:tc>
                  <a:txBody>
                    <a:bodyPr/>
                    <a:lstStyle/>
                    <a:p>
                      <a:r>
                        <a:rPr lang="en-US" b="0" dirty="0" smtClean="0"/>
                        <a:t>March</a:t>
                      </a:r>
                      <a:r>
                        <a:rPr lang="en-US" b="0" baseline="0" dirty="0" smtClean="0"/>
                        <a:t> 27, 1994</a:t>
                      </a:r>
                    </a:p>
                    <a:p>
                      <a:r>
                        <a:rPr lang="en-US" b="0" baseline="0" dirty="0" smtClean="0"/>
                        <a:t>Internal Affairs </a:t>
                      </a:r>
                    </a:p>
                    <a:p>
                      <a:r>
                        <a:rPr lang="en-US" b="0" baseline="0" dirty="0" smtClean="0"/>
                        <a:t>Document – 7 pages. </a:t>
                      </a:r>
                      <a:endParaRPr lang="en-US" b="0" dirty="0"/>
                    </a:p>
                  </a:txBody>
                  <a:tcPr/>
                </a:tc>
                <a:tc>
                  <a:txBody>
                    <a:bodyPr/>
                    <a:lstStyle/>
                    <a:p>
                      <a:r>
                        <a:rPr lang="en-US" b="0" dirty="0" smtClean="0"/>
                        <a:t>None.</a:t>
                      </a:r>
                      <a:r>
                        <a:rPr lang="en-US" b="0" baseline="0" dirty="0" smtClean="0"/>
                        <a:t> Access was denied.</a:t>
                      </a:r>
                      <a:endParaRPr lang="en-US" b="0" dirty="0"/>
                    </a:p>
                  </a:txBody>
                  <a:tcPr/>
                </a:tc>
                <a:tc>
                  <a:txBody>
                    <a:bodyPr/>
                    <a:lstStyle/>
                    <a:p>
                      <a:r>
                        <a:rPr lang="en-US" b="0" dirty="0" smtClean="0"/>
                        <a:t>N/A.</a:t>
                      </a:r>
                      <a:endParaRPr lang="en-US" b="0" dirty="0"/>
                    </a:p>
                  </a:txBody>
                  <a:tcPr/>
                </a:tc>
                <a:tc>
                  <a:txBody>
                    <a:bodyPr/>
                    <a:lstStyle/>
                    <a:p>
                      <a:r>
                        <a:rPr lang="en-US" b="0" dirty="0" smtClean="0"/>
                        <a:t>Report and related documents. </a:t>
                      </a:r>
                      <a:endParaRPr lang="en-US" b="0" dirty="0"/>
                    </a:p>
                  </a:txBody>
                  <a:tcPr/>
                </a:tc>
                <a:tc>
                  <a:txBody>
                    <a:bodyPr/>
                    <a:lstStyle/>
                    <a:p>
                      <a:r>
                        <a:rPr lang="en-US" b="0" dirty="0" smtClean="0"/>
                        <a:t>Personnel</a:t>
                      </a:r>
                      <a:r>
                        <a:rPr lang="en-US" b="0" baseline="0" dirty="0" smtClean="0"/>
                        <a:t> record (47:1A-10) and protected under Internal Affairs guidelines. </a:t>
                      </a:r>
                      <a:endParaRPr lang="en-US" b="0" dirty="0"/>
                    </a:p>
                  </a:txBody>
                  <a:tcPr/>
                </a:tc>
                <a:extLst>
                  <a:ext uri="{0D108BD9-81ED-4DB2-BD59-A6C34878D82A}">
                    <a16:rowId xmlns:a16="http://schemas.microsoft.com/office/drawing/2014/main" val="907345245"/>
                  </a:ext>
                </a:extLst>
              </a:tr>
            </a:tbl>
          </a:graphicData>
        </a:graphic>
      </p:graphicFrame>
    </p:spTree>
    <p:extLst>
      <p:ext uri="{BB962C8B-B14F-4D97-AF65-F5344CB8AC3E}">
        <p14:creationId xmlns:p14="http://schemas.microsoft.com/office/powerpoint/2010/main" val="5656757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C00000"/>
                </a:solidFill>
              </a:rPr>
              <a:t>IAPP – Confidentiality </a:t>
            </a:r>
            <a:r>
              <a:rPr lang="en-US" dirty="0">
                <a:solidFill>
                  <a:srgbClr val="C00000"/>
                </a:solidFill>
              </a:rPr>
              <a:t>P</a:t>
            </a:r>
            <a:r>
              <a:rPr lang="en-US" dirty="0" smtClean="0">
                <a:solidFill>
                  <a:srgbClr val="C00000"/>
                </a:solidFill>
              </a:rPr>
              <a:t>rovisions </a:t>
            </a:r>
            <a:endParaRPr lang="en-US" dirty="0">
              <a:solidFill>
                <a:srgbClr val="C00000"/>
              </a:solidFill>
            </a:endParaRPr>
          </a:p>
        </p:txBody>
      </p:sp>
      <p:sp>
        <p:nvSpPr>
          <p:cNvPr id="3" name="Content Placeholder 2"/>
          <p:cNvSpPr>
            <a:spLocks noGrp="1"/>
          </p:cNvSpPr>
          <p:nvPr>
            <p:ph idx="1"/>
          </p:nvPr>
        </p:nvSpPr>
        <p:spPr>
          <a:xfrm>
            <a:off x="838200" y="1436914"/>
            <a:ext cx="10515600" cy="5335146"/>
          </a:xfrm>
        </p:spPr>
        <p:txBody>
          <a:bodyPr>
            <a:normAutofit lnSpcReduction="10000"/>
          </a:bodyPr>
          <a:lstStyle/>
          <a:p>
            <a:pPr marL="457200" lvl="1" indent="0" algn="just">
              <a:buNone/>
            </a:pPr>
            <a:r>
              <a:rPr lang="en-US" dirty="0" smtClean="0"/>
              <a:t>The nature and source of internal allegations, the progress of internal affairs investigations, and the resulting materials are confidential information.  The contents of the internal investigation case files shall be retained in the internal affairs unit and clearly marked as confidential.  The information and records of an internal investigation shall only be released under the following limited circumstances:</a:t>
            </a:r>
          </a:p>
          <a:p>
            <a:pPr marL="457200" lvl="1" indent="0" algn="just">
              <a:buNone/>
            </a:pPr>
            <a:endParaRPr lang="en-US" dirty="0" smtClean="0"/>
          </a:p>
          <a:p>
            <a:pPr lvl="1" algn="just"/>
            <a:r>
              <a:rPr lang="en-US" dirty="0" smtClean="0"/>
              <a:t>administrative charges against an officer and a hearing is held - a copy of all discoverable materials shall be provided to the officer/hearing officer;</a:t>
            </a:r>
          </a:p>
          <a:p>
            <a:pPr marL="457200" lvl="1" indent="0" algn="just">
              <a:buNone/>
            </a:pPr>
            <a:endParaRPr lang="en-US" dirty="0" smtClean="0"/>
          </a:p>
          <a:p>
            <a:pPr lvl="1" algn="just"/>
            <a:r>
              <a:rPr lang="en-US" dirty="0" smtClean="0"/>
              <a:t> officer/agency/governing jurisdiction is a defendant in a lawsuit arising out of an IA matter, investigative reports may be released to representing attorney;</a:t>
            </a:r>
          </a:p>
          <a:p>
            <a:pPr marL="457200" lvl="1" indent="0" algn="just">
              <a:buNone/>
            </a:pPr>
            <a:endParaRPr lang="en-US" dirty="0" smtClean="0"/>
          </a:p>
          <a:p>
            <a:pPr lvl="1" algn="just"/>
            <a:r>
              <a:rPr lang="en-US" dirty="0"/>
              <a:t>u</a:t>
            </a:r>
            <a:r>
              <a:rPr lang="en-US" dirty="0" smtClean="0"/>
              <a:t>pon request/direction of county prosecutor or Attorney General;</a:t>
            </a:r>
          </a:p>
          <a:p>
            <a:pPr marL="457200" lvl="1" indent="0" algn="just">
              <a:buNone/>
            </a:pPr>
            <a:endParaRPr lang="en-US" dirty="0" smtClean="0"/>
          </a:p>
          <a:p>
            <a:pPr lvl="1" algn="just"/>
            <a:r>
              <a:rPr lang="en-US" dirty="0"/>
              <a:t>u</a:t>
            </a:r>
            <a:r>
              <a:rPr lang="en-US" dirty="0" smtClean="0"/>
              <a:t>pon Court Order. </a:t>
            </a:r>
            <a:endParaRPr lang="en-US" dirty="0"/>
          </a:p>
        </p:txBody>
      </p:sp>
    </p:spTree>
    <p:extLst>
      <p:ext uri="{BB962C8B-B14F-4D97-AF65-F5344CB8AC3E}">
        <p14:creationId xmlns:p14="http://schemas.microsoft.com/office/powerpoint/2010/main" val="7671064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C00000"/>
                </a:solidFill>
              </a:rPr>
              <a:t>Loigman Factors </a:t>
            </a:r>
            <a:endParaRPr lang="en-US" dirty="0">
              <a:solidFill>
                <a:srgbClr val="C00000"/>
              </a:solidFill>
            </a:endParaRPr>
          </a:p>
        </p:txBody>
      </p:sp>
      <p:sp>
        <p:nvSpPr>
          <p:cNvPr id="3" name="Content Placeholder 2"/>
          <p:cNvSpPr>
            <a:spLocks noGrp="1"/>
          </p:cNvSpPr>
          <p:nvPr>
            <p:ph idx="1"/>
          </p:nvPr>
        </p:nvSpPr>
        <p:spPr>
          <a:xfrm>
            <a:off x="288757" y="1402538"/>
            <a:ext cx="11570941" cy="5273270"/>
          </a:xfrm>
        </p:spPr>
        <p:txBody>
          <a:bodyPr>
            <a:normAutofit fontScale="70000" lnSpcReduction="20000"/>
          </a:bodyPr>
          <a:lstStyle/>
          <a:p>
            <a:r>
              <a:rPr lang="en-US" dirty="0"/>
              <a:t>(1) the extent to which disclosure will impede agency functions by discouraging citizens from providing information to the government; </a:t>
            </a:r>
            <a:endParaRPr lang="en-US" dirty="0" smtClean="0"/>
          </a:p>
          <a:p>
            <a:pPr marL="0" indent="0">
              <a:buNone/>
            </a:pPr>
            <a:endParaRPr lang="en-US" dirty="0"/>
          </a:p>
          <a:p>
            <a:r>
              <a:rPr lang="en-US" dirty="0"/>
              <a:t>(2) the effect disclosure may have upon persons who have given such information, and whether they did so in reliance that their identities would not be disclosed; </a:t>
            </a:r>
            <a:endParaRPr lang="en-US" dirty="0" smtClean="0"/>
          </a:p>
          <a:p>
            <a:pPr marL="0" indent="0">
              <a:buNone/>
            </a:pPr>
            <a:endParaRPr lang="en-US" dirty="0"/>
          </a:p>
          <a:p>
            <a:r>
              <a:rPr lang="en-US" dirty="0"/>
              <a:t>(3) the extent to which agency self-evaluation, program improvement, or other </a:t>
            </a:r>
            <a:r>
              <a:rPr lang="en-US" dirty="0" smtClean="0"/>
              <a:t>decision-making </a:t>
            </a:r>
            <a:r>
              <a:rPr lang="en-US" dirty="0"/>
              <a:t>will be chilled by disclosure</a:t>
            </a:r>
            <a:r>
              <a:rPr lang="en-US" dirty="0" smtClean="0"/>
              <a:t>;</a:t>
            </a:r>
          </a:p>
          <a:p>
            <a:pPr marL="0" indent="0">
              <a:buNone/>
            </a:pPr>
            <a:endParaRPr lang="en-US" dirty="0"/>
          </a:p>
          <a:p>
            <a:r>
              <a:rPr lang="en-US" dirty="0"/>
              <a:t> (4) the degree to which the information sought includes factual data as opposed to evaluative reports of policymakers; </a:t>
            </a:r>
            <a:endParaRPr lang="en-US" dirty="0" smtClean="0"/>
          </a:p>
          <a:p>
            <a:pPr marL="0" indent="0">
              <a:buNone/>
            </a:pPr>
            <a:endParaRPr lang="en-US" dirty="0"/>
          </a:p>
          <a:p>
            <a:r>
              <a:rPr lang="en-US" dirty="0"/>
              <a:t>(5) whether any findings of public misconduct have been insufficiently corrected by remedial measures instituted by the investigative agency; and </a:t>
            </a:r>
            <a:endParaRPr lang="en-US" dirty="0" smtClean="0"/>
          </a:p>
          <a:p>
            <a:pPr marL="0" indent="0">
              <a:buNone/>
            </a:pPr>
            <a:endParaRPr lang="en-US" dirty="0"/>
          </a:p>
          <a:p>
            <a:r>
              <a:rPr lang="en-US" dirty="0"/>
              <a:t>(6) whether any agency disciplinary or investigatory proceedings have arisen that may circumscribe the individual's asserted need for the materials.</a:t>
            </a:r>
          </a:p>
          <a:p>
            <a:endParaRPr lang="en-US" dirty="0"/>
          </a:p>
        </p:txBody>
      </p:sp>
    </p:spTree>
    <p:extLst>
      <p:ext uri="{BB962C8B-B14F-4D97-AF65-F5344CB8AC3E}">
        <p14:creationId xmlns:p14="http://schemas.microsoft.com/office/powerpoint/2010/main" val="5536064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C00000"/>
                </a:solidFill>
              </a:rPr>
              <a:t>Relevant Mason Language </a:t>
            </a:r>
            <a:endParaRPr lang="en-US" dirty="0">
              <a:solidFill>
                <a:srgbClr val="C00000"/>
              </a:solidFill>
            </a:endParaRPr>
          </a:p>
        </p:txBody>
      </p:sp>
      <p:sp>
        <p:nvSpPr>
          <p:cNvPr id="3" name="Content Placeholder 2"/>
          <p:cNvSpPr>
            <a:spLocks noGrp="1"/>
          </p:cNvSpPr>
          <p:nvPr>
            <p:ph idx="1"/>
          </p:nvPr>
        </p:nvSpPr>
        <p:spPr/>
        <p:txBody>
          <a:bodyPr/>
          <a:lstStyle/>
          <a:p>
            <a:pPr marL="0" indent="0" algn="just">
              <a:buNone/>
            </a:pPr>
            <a:r>
              <a:rPr lang="en-US" dirty="0" smtClean="0"/>
              <a:t>“The </a:t>
            </a:r>
            <a:r>
              <a:rPr lang="en-US" dirty="0"/>
              <a:t>parties have not addressed at length whether the question of attorney's fees merits different treatment in an action brought under the common law. </a:t>
            </a:r>
            <a:r>
              <a:rPr lang="en-US" i="1" dirty="0">
                <a:solidFill>
                  <a:schemeClr val="accent1">
                    <a:lumMod val="75000"/>
                  </a:schemeClr>
                </a:solidFill>
              </a:rPr>
              <a:t>Absent an apparent, theoretical basis </a:t>
            </a:r>
            <a:r>
              <a:rPr lang="en-US" dirty="0"/>
              <a:t>for such a distinction, </a:t>
            </a:r>
            <a:r>
              <a:rPr lang="en-US" i="1" dirty="0">
                <a:solidFill>
                  <a:schemeClr val="accent1">
                    <a:lumMod val="75000"/>
                  </a:schemeClr>
                </a:solidFill>
              </a:rPr>
              <a:t>we conclude </a:t>
            </a:r>
            <a:r>
              <a:rPr lang="en-US" dirty="0"/>
              <a:t>that </a:t>
            </a:r>
            <a:r>
              <a:rPr lang="en-US" i="1" dirty="0">
                <a:solidFill>
                  <a:schemeClr val="accent1">
                    <a:lumMod val="75000"/>
                  </a:schemeClr>
                </a:solidFill>
              </a:rPr>
              <a:t>the catalyst theory applies to common law suits as well</a:t>
            </a:r>
            <a:r>
              <a:rPr lang="en-US" dirty="0" smtClean="0"/>
              <a:t>.”</a:t>
            </a:r>
            <a:endParaRPr lang="en-US" dirty="0"/>
          </a:p>
        </p:txBody>
      </p:sp>
    </p:spTree>
    <p:extLst>
      <p:ext uri="{BB962C8B-B14F-4D97-AF65-F5344CB8AC3E}">
        <p14:creationId xmlns:p14="http://schemas.microsoft.com/office/powerpoint/2010/main" val="22766149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C00000"/>
                </a:solidFill>
              </a:rPr>
              <a:t>Additional Rivera Factors </a:t>
            </a:r>
            <a:endParaRPr lang="en-US" dirty="0">
              <a:solidFill>
                <a:srgbClr val="C00000"/>
              </a:solidFill>
            </a:endParaRPr>
          </a:p>
        </p:txBody>
      </p:sp>
      <p:sp>
        <p:nvSpPr>
          <p:cNvPr id="3" name="Content Placeholder 2"/>
          <p:cNvSpPr>
            <a:spLocks noGrp="1"/>
          </p:cNvSpPr>
          <p:nvPr>
            <p:ph idx="1"/>
          </p:nvPr>
        </p:nvSpPr>
        <p:spPr/>
        <p:txBody>
          <a:bodyPr>
            <a:normAutofit lnSpcReduction="10000"/>
          </a:bodyPr>
          <a:lstStyle/>
          <a:p>
            <a:pPr fontAlgn="base"/>
            <a:r>
              <a:rPr lang="en-US" dirty="0"/>
              <a:t>(1) the nature and seriousness of the misconduct. </a:t>
            </a:r>
            <a:endParaRPr lang="en-US" dirty="0" smtClean="0"/>
          </a:p>
          <a:p>
            <a:pPr marL="0" indent="0" fontAlgn="base">
              <a:buNone/>
            </a:pPr>
            <a:endParaRPr lang="en-US" dirty="0"/>
          </a:p>
          <a:p>
            <a:pPr fontAlgn="base"/>
            <a:r>
              <a:rPr lang="en-US" dirty="0"/>
              <a:t>(2) whether the alleged misconduct was substantiated. </a:t>
            </a:r>
            <a:endParaRPr lang="en-US" dirty="0" smtClean="0"/>
          </a:p>
          <a:p>
            <a:pPr marL="0" indent="0" fontAlgn="base">
              <a:buNone/>
            </a:pPr>
            <a:endParaRPr lang="en-US" dirty="0"/>
          </a:p>
          <a:p>
            <a:pPr fontAlgn="base"/>
            <a:r>
              <a:rPr lang="en-US" dirty="0"/>
              <a:t>(3) the nature of the discipline imposed. </a:t>
            </a:r>
            <a:endParaRPr lang="en-US" dirty="0" smtClean="0"/>
          </a:p>
          <a:p>
            <a:pPr marL="0" indent="0" fontAlgn="base">
              <a:buNone/>
            </a:pPr>
            <a:endParaRPr lang="en-US" dirty="0" smtClean="0"/>
          </a:p>
          <a:p>
            <a:pPr fontAlgn="base"/>
            <a:r>
              <a:rPr lang="en-US" dirty="0" smtClean="0"/>
              <a:t>(</a:t>
            </a:r>
            <a:r>
              <a:rPr lang="en-US" dirty="0"/>
              <a:t>4) the nature of the official's position. </a:t>
            </a:r>
            <a:endParaRPr lang="en-US" dirty="0" smtClean="0"/>
          </a:p>
          <a:p>
            <a:pPr marL="0" indent="0" fontAlgn="base">
              <a:buNone/>
            </a:pPr>
            <a:endParaRPr lang="en-US" dirty="0" smtClean="0"/>
          </a:p>
          <a:p>
            <a:pPr fontAlgn="base"/>
            <a:r>
              <a:rPr lang="en-US" dirty="0" smtClean="0"/>
              <a:t>(</a:t>
            </a:r>
            <a:r>
              <a:rPr lang="en-US" dirty="0"/>
              <a:t>5) the individual's record of misconduct. </a:t>
            </a:r>
          </a:p>
          <a:p>
            <a:endParaRPr lang="en-US" dirty="0"/>
          </a:p>
        </p:txBody>
      </p:sp>
    </p:spTree>
    <p:extLst>
      <p:ext uri="{BB962C8B-B14F-4D97-AF65-F5344CB8AC3E}">
        <p14:creationId xmlns:p14="http://schemas.microsoft.com/office/powerpoint/2010/main" val="25352373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itlesOfParts>
    <vt:vector size="11" baseType="lpstr">
      <vt:lpstr>Arial</vt:lpstr>
      <vt:lpstr>Calibri</vt:lpstr>
      <vt:lpstr>Calibri Light</vt:lpstr>
      <vt:lpstr>Office Theme</vt:lpstr>
      <vt:lpstr>Gannett v. Twp. of Neptune </vt:lpstr>
      <vt:lpstr>June 16, 2015 </vt:lpstr>
      <vt:lpstr>Vaughn Index </vt:lpstr>
      <vt:lpstr>IAPP – Confidentiality Provisions </vt:lpstr>
      <vt:lpstr>Loigman Factors </vt:lpstr>
      <vt:lpstr>Relevant Mason Language </vt:lpstr>
      <vt:lpstr>Additional Rivera Factors </vt:lpstr>
    </vt:vector>
  </TitlesOfParts>
  <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